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80" r:id="rId2"/>
    <p:sldId id="257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28"/>
    <p:restoredTop sz="94674"/>
  </p:normalViewPr>
  <p:slideViewPr>
    <p:cSldViewPr snapToGrid="0" snapToObjects="1">
      <p:cViewPr varScale="1">
        <p:scale>
          <a:sx n="46" d="100"/>
          <a:sy n="46" d="100"/>
        </p:scale>
        <p:origin x="114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4833937" y="2303859"/>
            <a:ext cx="14716126" cy="4643438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4833937" y="7090171"/>
            <a:ext cx="14716126" cy="1589486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200"/>
            </a:lvl1pPr>
            <a:lvl2pPr marL="0" indent="0" algn="ctr">
              <a:spcBef>
                <a:spcPts val="0"/>
              </a:spcBef>
              <a:buSzTx/>
              <a:buNone/>
              <a:defRPr sz="5200"/>
            </a:lvl2pPr>
            <a:lvl3pPr marL="0" indent="0" algn="ctr">
              <a:spcBef>
                <a:spcPts val="0"/>
              </a:spcBef>
              <a:buSzTx/>
              <a:buNone/>
              <a:defRPr sz="5200"/>
            </a:lvl3pPr>
            <a:lvl4pPr marL="0" indent="0" algn="ctr">
              <a:spcBef>
                <a:spcPts val="0"/>
              </a:spcBef>
              <a:buSzTx/>
              <a:buNone/>
              <a:defRPr sz="5200"/>
            </a:lvl4pPr>
            <a:lvl5pPr marL="0" indent="0" algn="ctr">
              <a:spcBef>
                <a:spcPts val="0"/>
              </a:spcBef>
              <a:buSzTx/>
              <a:buNone/>
              <a:defRPr sz="5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4833937" y="8947546"/>
            <a:ext cx="14716126" cy="64770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4833937" y="5997575"/>
            <a:ext cx="14716126" cy="863601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6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3048000" y="0"/>
            <a:ext cx="18288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sz="half" idx="13"/>
          </p:nvPr>
        </p:nvSpPr>
        <p:spPr>
          <a:xfrm>
            <a:off x="5334000" y="946546"/>
            <a:ext cx="13716000" cy="830461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4833937" y="9447609"/>
            <a:ext cx="14716126" cy="2000251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4833937" y="11465718"/>
            <a:ext cx="14716126" cy="1589486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200"/>
            </a:lvl1pPr>
            <a:lvl2pPr marL="0" indent="0" algn="ctr">
              <a:spcBef>
                <a:spcPts val="0"/>
              </a:spcBef>
              <a:buSzTx/>
              <a:buNone/>
              <a:defRPr sz="5200"/>
            </a:lvl2pPr>
            <a:lvl3pPr marL="0" indent="0" algn="ctr">
              <a:spcBef>
                <a:spcPts val="0"/>
              </a:spcBef>
              <a:buSzTx/>
              <a:buNone/>
              <a:defRPr sz="5200"/>
            </a:lvl3pPr>
            <a:lvl4pPr marL="0" indent="0" algn="ctr">
              <a:spcBef>
                <a:spcPts val="0"/>
              </a:spcBef>
              <a:buSzTx/>
              <a:buNone/>
              <a:defRPr sz="5200"/>
            </a:lvl4pPr>
            <a:lvl5pPr marL="0" indent="0" algn="ctr">
              <a:spcBef>
                <a:spcPts val="0"/>
              </a:spcBef>
              <a:buSzTx/>
              <a:buNone/>
              <a:defRPr sz="5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>
            <a:spLocks noGrp="1"/>
          </p:cNvSpPr>
          <p:nvPr>
            <p:ph type="title"/>
          </p:nvPr>
        </p:nvSpPr>
        <p:spPr>
          <a:xfrm>
            <a:off x="4833937" y="4536281"/>
            <a:ext cx="14716126" cy="4643438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sz="half" idx="13"/>
          </p:nvPr>
        </p:nvSpPr>
        <p:spPr>
          <a:xfrm>
            <a:off x="12495609" y="892968"/>
            <a:ext cx="7500938" cy="1155501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4387453" y="892968"/>
            <a:ext cx="7500938" cy="5607845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4387453" y="6643687"/>
            <a:ext cx="7500938" cy="5786438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200"/>
            </a:lvl1pPr>
            <a:lvl2pPr marL="0" indent="0" algn="ctr">
              <a:spcBef>
                <a:spcPts val="0"/>
              </a:spcBef>
              <a:buSzTx/>
              <a:buNone/>
              <a:defRPr sz="5200"/>
            </a:lvl2pPr>
            <a:lvl3pPr marL="0" indent="0" algn="ctr">
              <a:spcBef>
                <a:spcPts val="0"/>
              </a:spcBef>
              <a:buSzTx/>
              <a:buNone/>
              <a:defRPr sz="5200"/>
            </a:lvl3pPr>
            <a:lvl4pPr marL="0" indent="0" algn="ctr">
              <a:spcBef>
                <a:spcPts val="0"/>
              </a:spcBef>
              <a:buSzTx/>
              <a:buNone/>
              <a:defRPr sz="5200"/>
            </a:lvl4pPr>
            <a:lvl5pPr marL="0" indent="0" algn="ctr">
              <a:spcBef>
                <a:spcPts val="0"/>
              </a:spcBef>
              <a:buSzTx/>
              <a:buNone/>
              <a:defRPr sz="5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quarter" idx="13"/>
          </p:nvPr>
        </p:nvSpPr>
        <p:spPr>
          <a:xfrm>
            <a:off x="12495609" y="3643312"/>
            <a:ext cx="7500938" cy="8840392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4387453" y="3643312"/>
            <a:ext cx="7500938" cy="8840392"/>
          </a:xfrm>
          <a:prstGeom prst="rect">
            <a:avLst/>
          </a:prstGeom>
        </p:spPr>
        <p:txBody>
          <a:bodyPr/>
          <a:lstStyle>
            <a:lvl1pPr marL="465364" indent="-465364">
              <a:spcBef>
                <a:spcPts val="4500"/>
              </a:spcBef>
              <a:defRPr sz="3800"/>
            </a:lvl1pPr>
            <a:lvl2pPr marL="808264" indent="-465364">
              <a:spcBef>
                <a:spcPts val="4500"/>
              </a:spcBef>
              <a:defRPr sz="3800"/>
            </a:lvl2pPr>
            <a:lvl3pPr marL="1151164" indent="-465364">
              <a:spcBef>
                <a:spcPts val="4500"/>
              </a:spcBef>
              <a:defRPr sz="3800"/>
            </a:lvl3pPr>
            <a:lvl4pPr marL="1494064" indent="-465364">
              <a:spcBef>
                <a:spcPts val="4500"/>
              </a:spcBef>
              <a:defRPr sz="3800"/>
            </a:lvl4pPr>
            <a:lvl5pPr marL="1836964" indent="-465364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4387453" y="1785937"/>
            <a:ext cx="15609094" cy="10144126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2495609" y="7161609"/>
            <a:ext cx="7500938" cy="5304235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2495609" y="1250156"/>
            <a:ext cx="7500938" cy="5304235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sz="half" idx="15"/>
          </p:nvPr>
        </p:nvSpPr>
        <p:spPr>
          <a:xfrm>
            <a:off x="4387453" y="1250156"/>
            <a:ext cx="7500938" cy="1121568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4387453" y="357187"/>
            <a:ext cx="15609094" cy="30360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4387453" y="3643312"/>
            <a:ext cx="15609094" cy="88403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1437" tIns="71437" rIns="71437" bIns="71437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4103" y="13073062"/>
            <a:ext cx="466269" cy="399086"/>
          </a:xfrm>
          <a:prstGeom prst="rect">
            <a:avLst/>
          </a:prstGeom>
          <a:ln w="12700">
            <a:miter lim="400000"/>
          </a:ln>
        </p:spPr>
        <p:txBody>
          <a:bodyPr wrap="none" lIns="71437" tIns="71437" rIns="71437" bIns="71437">
            <a:spAutoFit/>
          </a:bodyPr>
          <a:lstStyle>
            <a:lvl1pPr>
              <a:defRPr sz="22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xStyles>
    <p:titleStyle>
      <a:lvl1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11187" marR="0" indent="-611187" algn="l" defTabSz="821531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45000"/>
        <a:buFontTx/>
        <a:buChar char="•"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055687" marR="0" indent="-611187" algn="l" defTabSz="821531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45000"/>
        <a:buFontTx/>
        <a:buChar char="•"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500187" marR="0" indent="-611187" algn="l" defTabSz="821531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45000"/>
        <a:buFontTx/>
        <a:buChar char="•"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944687" marR="0" indent="-611187" algn="l" defTabSz="821531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45000"/>
        <a:buFontTx/>
        <a:buChar char="•"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2389187" marR="0" indent="-611187" algn="l" defTabSz="821531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45000"/>
        <a:buFontTx/>
        <a:buChar char="•"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2833687" marR="0" indent="-611187" algn="l" defTabSz="821531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45000"/>
        <a:buFontTx/>
        <a:buChar char="•"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3278187" marR="0" indent="-611187" algn="l" defTabSz="821531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45000"/>
        <a:buFontTx/>
        <a:buChar char="•"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3722687" marR="0" indent="-611187" algn="l" defTabSz="821531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45000"/>
        <a:buFontTx/>
        <a:buChar char="•"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4167187" marR="0" indent="-611187" algn="l" defTabSz="821531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45000"/>
        <a:buFontTx/>
        <a:buChar char="•"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15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15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15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15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15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15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15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15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15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nisa.edu.au/connect/samstag-museum/scholarship/apply" TargetMode="External"/><Relationship Id="rId2" Type="http://schemas.openxmlformats.org/officeDocument/2006/relationships/hyperlink" Target="https://app.ezfiledrop.com/365190/samstag-scholarships" TargetMode="Externa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419A245-92DA-4ACE-89B6-ECE82C1A151B}"/>
              </a:ext>
            </a:extLst>
          </p:cNvPr>
          <p:cNvSpPr txBox="1"/>
          <p:nvPr/>
        </p:nvSpPr>
        <p:spPr>
          <a:xfrm>
            <a:off x="6262577" y="9267075"/>
            <a:ext cx="11858846" cy="63671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71437" tIns="71437" rIns="71437" bIns="71437" numCol="1" spcCol="38100" rtlCol="0" anchor="ctr">
            <a:spAutoFit/>
          </a:bodyPr>
          <a:lstStyle/>
          <a:p>
            <a:pPr marL="0" marR="0" indent="0" algn="l" defTabSz="82153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AU" b="0" i="0" u="none" strike="noStrike" spc="0" normalizeH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(Enter your preferred name here)</a:t>
            </a:r>
          </a:p>
        </p:txBody>
      </p:sp>
    </p:spTree>
    <p:extLst>
      <p:ext uri="{BB962C8B-B14F-4D97-AF65-F5344CB8AC3E}">
        <p14:creationId xmlns:p14="http://schemas.microsoft.com/office/powerpoint/2010/main" val="1126583074"/>
      </p:ext>
    </p:extLst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2457849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13671582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74337027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4" name="Table"/>
          <p:cNvGraphicFramePr/>
          <p:nvPr>
            <p:extLst>
              <p:ext uri="{D42A27DB-BD31-4B8C-83A1-F6EECF244321}">
                <p14:modId xmlns:p14="http://schemas.microsoft.com/office/powerpoint/2010/main" val="1145003165"/>
              </p:ext>
            </p:extLst>
          </p:nvPr>
        </p:nvGraphicFramePr>
        <p:xfrm>
          <a:off x="871870" y="1601899"/>
          <a:ext cx="22626083" cy="9795442"/>
        </p:xfrm>
        <a:graphic>
          <a:graphicData uri="http://schemas.openxmlformats.org/drawingml/2006/table">
            <a:tbl>
              <a:tblPr firstRow="1">
                <a:tableStyleId>{CF821DB8-F4EB-4A41-A1BA-3FCAFE7338EE}</a:tableStyleId>
              </a:tblPr>
              <a:tblGrid>
                <a:gridCol w="16318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0187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04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12504">
                  <a:extLst>
                    <a:ext uri="{9D8B030D-6E8A-4147-A177-3AD203B41FA5}">
                      <a16:colId xmlns:a16="http://schemas.microsoft.com/office/drawing/2014/main" val="250580675"/>
                    </a:ext>
                  </a:extLst>
                </a:gridCol>
                <a:gridCol w="2212504">
                  <a:extLst>
                    <a:ext uri="{9D8B030D-6E8A-4147-A177-3AD203B41FA5}">
                      <a16:colId xmlns:a16="http://schemas.microsoft.com/office/drawing/2014/main" val="1974355993"/>
                    </a:ext>
                  </a:extLst>
                </a:gridCol>
              </a:tblGrid>
              <a:tr h="1336602">
                <a:tc>
                  <a:txBody>
                    <a:bodyPr/>
                    <a:lstStyle/>
                    <a:p>
                      <a:pPr defTabSz="914400">
                        <a:defRPr sz="1800" b="0"/>
                      </a:pPr>
                      <a:r>
                        <a:rPr lang="en-AU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Image No.</a:t>
                      </a:r>
                      <a:endParaRPr sz="2400" b="1" dirty="0">
                        <a:sym typeface="Helvetica Neue"/>
                      </a:endParaRPr>
                    </a:p>
                  </a:txBody>
                  <a:tcPr marL="50800" marR="50800" marT="50800" marB="5080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 b="0"/>
                      </a:pPr>
                      <a:r>
                        <a:rPr lang="en-AU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Artwork Title</a:t>
                      </a:r>
                    </a:p>
                    <a:p>
                      <a:r>
                        <a:rPr lang="en-AU" sz="2000" b="0" dirty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Neue"/>
                        </a:rPr>
                        <a:t>(if moving image: include link to your uploaded file and a </a:t>
                      </a:r>
                      <a:r>
                        <a:rPr lang="en-AU" sz="2000" b="0" i="0" u="none" strike="noStrike" cap="none" spc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Arial" panose="020B0604020202020204" pitchFamily="34" charset="0"/>
                          <a:ea typeface="Helvetica Neue"/>
                          <a:cs typeface="Arial" panose="020B0604020202020204" pitchFamily="34" charset="0"/>
                          <a:sym typeface="Helvetica Neue Light"/>
                        </a:rPr>
                        <a:t>brief description of the work</a:t>
                      </a:r>
                      <a:r>
                        <a:rPr lang="en-AU" sz="2000" b="0" dirty="0">
                          <a:latin typeface="Arial" panose="020B0604020202020204" pitchFamily="34" charset="0"/>
                          <a:cs typeface="Arial" panose="020B0604020202020204" pitchFamily="34" charset="0"/>
                          <a:sym typeface="Helvetica Neue"/>
                        </a:rPr>
                        <a:t>)</a:t>
                      </a:r>
                    </a:p>
                  </a:txBody>
                  <a:tcPr marL="50800" marR="50800" marT="50800" marB="5080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 b="0"/>
                      </a:pPr>
                      <a:r>
                        <a:rPr lang="en-AU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Year</a:t>
                      </a:r>
                      <a:endParaRPr lang="en-AU" sz="2400" b="1" dirty="0">
                        <a:sym typeface="Helvetica Neue"/>
                      </a:endParaRPr>
                    </a:p>
                  </a:txBody>
                  <a:tcPr marL="50800" marR="50800" marT="50800" marB="5080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 b="0"/>
                      </a:pPr>
                      <a:r>
                        <a:rPr lang="en-AU" sz="2400" b="1" dirty="0">
                          <a:sym typeface="Helvetica Neue"/>
                        </a:rPr>
                        <a:t>Medium/</a:t>
                      </a:r>
                    </a:p>
                    <a:p>
                      <a:pPr defTabSz="914400">
                        <a:defRPr sz="1800" b="0"/>
                      </a:pPr>
                      <a:r>
                        <a:rPr lang="en-AU" sz="2400" b="1" dirty="0">
                          <a:sym typeface="Helvetica Neue"/>
                        </a:rPr>
                        <a:t>Duration if moving image</a:t>
                      </a:r>
                    </a:p>
                  </a:txBody>
                  <a:tcPr marL="50800" marR="50800" marT="50800" marB="5080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 b="0"/>
                      </a:pPr>
                      <a:r>
                        <a:rPr lang="en-AU" sz="2400" b="1" dirty="0">
                          <a:sym typeface="Helvetica Neue"/>
                        </a:rPr>
                        <a:t>Dimensions</a:t>
                      </a:r>
                    </a:p>
                    <a:p>
                      <a:pPr defTabSz="914400">
                        <a:defRPr sz="1800" b="0"/>
                      </a:pPr>
                      <a:r>
                        <a:rPr lang="en-AU" sz="2400" b="1" dirty="0">
                          <a:sym typeface="Helvetica Neue"/>
                        </a:rPr>
                        <a:t>(N/A if moving image)</a:t>
                      </a:r>
                    </a:p>
                  </a:txBody>
                  <a:tcPr marL="50800" marR="50800" marT="50800" marB="50800" anchor="ctr" horzOverflow="overflow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5884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 b="0"/>
                      </a:pPr>
                      <a:r>
                        <a:rPr kumimoji="0" lang="en-AU" sz="2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Helvetica Neue"/>
                          <a:cs typeface="Arial" panose="020B0604020202020204" pitchFamily="34" charset="0"/>
                          <a:sym typeface="Helvetica Neue Light"/>
                        </a:rPr>
                        <a:t>1</a:t>
                      </a:r>
                      <a:endParaRPr kumimoji="0" lang="en-AU" sz="2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Helvetica Neue"/>
                        <a:cs typeface="Arial" panose="020B0604020202020204" pitchFamily="34" charset="0"/>
                        <a:sym typeface="Helvetica Neue"/>
                      </a:endParaRPr>
                    </a:p>
                  </a:txBody>
                  <a:tcPr marL="50800" marR="50800" marT="50800" marB="5080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 b="0"/>
                      </a:pPr>
                      <a:endParaRPr lang="en-AU" sz="2400" b="0" i="0" dirty="0">
                        <a:latin typeface="Arial" panose="020B0604020202020204" pitchFamily="34" charset="0"/>
                        <a:cs typeface="Arial" panose="020B0604020202020204" pitchFamily="34" charset="0"/>
                        <a:sym typeface="Helvetica Neue"/>
                      </a:endParaRPr>
                    </a:p>
                  </a:txBody>
                  <a:tcPr marL="50800" marR="50800" marT="50800" marB="5080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 b="0"/>
                      </a:pPr>
                      <a:endParaRPr kumimoji="0" lang="en-AU" sz="2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Helvetica Neue"/>
                        <a:cs typeface="Arial" panose="020B0604020202020204" pitchFamily="34" charset="0"/>
                        <a:sym typeface="Helvetica Neue"/>
                      </a:endParaRPr>
                    </a:p>
                  </a:txBody>
                  <a:tcPr marL="50800" marR="50800" marT="50800" marB="5080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 b="0"/>
                      </a:pPr>
                      <a:endParaRPr kumimoji="0" lang="en-AU" sz="2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Helvetica Neue"/>
                        <a:cs typeface="Arial" panose="020B0604020202020204" pitchFamily="34" charset="0"/>
                        <a:sym typeface="Helvetica Neue"/>
                      </a:endParaRPr>
                    </a:p>
                  </a:txBody>
                  <a:tcPr marL="50800" marR="50800" marT="50800" marB="5080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 b="0"/>
                      </a:pPr>
                      <a:endParaRPr kumimoji="0" lang="en-AU" sz="2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Helvetica Neue"/>
                        <a:cs typeface="Arial" panose="020B0604020202020204" pitchFamily="34" charset="0"/>
                        <a:sym typeface="Helvetica Neue"/>
                      </a:endParaRPr>
                    </a:p>
                  </a:txBody>
                  <a:tcPr marL="50800" marR="50800" marT="50800" marB="50800" anchor="ctr" horzOverflow="overflow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5884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 b="0"/>
                      </a:pPr>
                      <a:r>
                        <a:rPr kumimoji="0" lang="en-AU" sz="2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Helvetica Neue"/>
                          <a:cs typeface="Arial" panose="020B0604020202020204" pitchFamily="34" charset="0"/>
                          <a:sym typeface="Helvetica Neue Light"/>
                        </a:rPr>
                        <a:t>2</a:t>
                      </a:r>
                      <a:endParaRPr kumimoji="0" lang="en-AU" sz="2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Helvetica Neue"/>
                        <a:cs typeface="Arial" panose="020B0604020202020204" pitchFamily="34" charset="0"/>
                        <a:sym typeface="Helvetica Neue"/>
                      </a:endParaRPr>
                    </a:p>
                  </a:txBody>
                  <a:tcPr marL="50800" marR="50800" marT="50800" marB="5080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 b="0"/>
                      </a:pPr>
                      <a:endParaRPr kumimoji="0" lang="en-AU" sz="2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Helvetica Neue"/>
                        <a:cs typeface="Arial" panose="020B0604020202020204" pitchFamily="34" charset="0"/>
                        <a:sym typeface="Helvetica Neue"/>
                      </a:endParaRPr>
                    </a:p>
                  </a:txBody>
                  <a:tcPr marL="50800" marR="50800" marT="50800" marB="5080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 b="0"/>
                      </a:pPr>
                      <a:endParaRPr kumimoji="0" lang="en-AU" sz="2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Helvetica Neue"/>
                        <a:cs typeface="Arial" panose="020B0604020202020204" pitchFamily="34" charset="0"/>
                        <a:sym typeface="Helvetica Neue"/>
                      </a:endParaRPr>
                    </a:p>
                  </a:txBody>
                  <a:tcPr marL="50800" marR="50800" marT="50800" marB="5080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 b="0"/>
                      </a:pPr>
                      <a:endParaRPr kumimoji="0" lang="en-AU" sz="2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Helvetica Neue"/>
                        <a:cs typeface="Arial" panose="020B0604020202020204" pitchFamily="34" charset="0"/>
                        <a:sym typeface="Helvetica Neue"/>
                      </a:endParaRPr>
                    </a:p>
                  </a:txBody>
                  <a:tcPr marL="50800" marR="50800" marT="50800" marB="5080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 b="0"/>
                      </a:pPr>
                      <a:endParaRPr kumimoji="0" lang="en-AU" sz="2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Helvetica Neue"/>
                        <a:cs typeface="Arial" panose="020B0604020202020204" pitchFamily="34" charset="0"/>
                        <a:sym typeface="Helvetica Neue"/>
                      </a:endParaRPr>
                    </a:p>
                  </a:txBody>
                  <a:tcPr marL="50800" marR="50800" marT="50800" marB="50800" anchor="ctr" horzOverflow="overflow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45884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 b="0"/>
                      </a:pPr>
                      <a:r>
                        <a:rPr kumimoji="0" lang="en-AU" sz="2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Helvetica Neue"/>
                          <a:cs typeface="Arial" panose="020B0604020202020204" pitchFamily="34" charset="0"/>
                          <a:sym typeface="Helvetica Neue Light"/>
                        </a:rPr>
                        <a:t>3</a:t>
                      </a:r>
                      <a:endParaRPr kumimoji="0" lang="en-AU" sz="2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Helvetica Neue"/>
                        <a:cs typeface="Arial" panose="020B0604020202020204" pitchFamily="34" charset="0"/>
                        <a:sym typeface="Helvetica Neue"/>
                      </a:endParaRPr>
                    </a:p>
                  </a:txBody>
                  <a:tcPr marL="50800" marR="50800" marT="50800" marB="5080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 b="0"/>
                      </a:pPr>
                      <a:endParaRPr kumimoji="0" lang="en-AU" sz="2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Helvetica Neue"/>
                        <a:cs typeface="Arial" panose="020B0604020202020204" pitchFamily="34" charset="0"/>
                        <a:sym typeface="Helvetica Neue"/>
                      </a:endParaRPr>
                    </a:p>
                  </a:txBody>
                  <a:tcPr marL="50800" marR="50800" marT="50800" marB="5080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 b="0"/>
                      </a:pPr>
                      <a:endParaRPr kumimoji="0" lang="en-AU" sz="2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Helvetica Neue"/>
                        <a:cs typeface="Arial" panose="020B0604020202020204" pitchFamily="34" charset="0"/>
                        <a:sym typeface="Helvetica Neue"/>
                      </a:endParaRPr>
                    </a:p>
                  </a:txBody>
                  <a:tcPr marL="50800" marR="50800" marT="50800" marB="5080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 b="0"/>
                      </a:pPr>
                      <a:endParaRPr kumimoji="0" lang="en-AU" sz="2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Helvetica Neue"/>
                        <a:cs typeface="Arial" panose="020B0604020202020204" pitchFamily="34" charset="0"/>
                        <a:sym typeface="Helvetica Neue"/>
                      </a:endParaRPr>
                    </a:p>
                  </a:txBody>
                  <a:tcPr marL="50800" marR="50800" marT="50800" marB="5080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 b="0"/>
                      </a:pPr>
                      <a:endParaRPr kumimoji="0" lang="en-AU" sz="2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Helvetica Neue"/>
                        <a:cs typeface="Arial" panose="020B0604020202020204" pitchFamily="34" charset="0"/>
                        <a:sym typeface="Helvetica Neue"/>
                      </a:endParaRPr>
                    </a:p>
                  </a:txBody>
                  <a:tcPr marL="50800" marR="50800" marT="50800" marB="50800" anchor="ctr" horzOverflow="overflow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45884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 b="0"/>
                      </a:pPr>
                      <a:r>
                        <a:rPr kumimoji="0" lang="en-AU" sz="2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Helvetica Neue"/>
                          <a:cs typeface="Arial" panose="020B0604020202020204" pitchFamily="34" charset="0"/>
                          <a:sym typeface="Helvetica Neue Light"/>
                        </a:rPr>
                        <a:t>4</a:t>
                      </a:r>
                      <a:endParaRPr kumimoji="0" lang="en-AU" sz="2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Helvetica Neue"/>
                        <a:cs typeface="Arial" panose="020B0604020202020204" pitchFamily="34" charset="0"/>
                        <a:sym typeface="Helvetica Neue"/>
                      </a:endParaRPr>
                    </a:p>
                  </a:txBody>
                  <a:tcPr marL="50800" marR="50800" marT="50800" marB="5080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 b="0"/>
                      </a:pPr>
                      <a:endParaRPr kumimoji="0" lang="en-AU" sz="2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Helvetica Neue"/>
                        <a:cs typeface="Arial" panose="020B0604020202020204" pitchFamily="34" charset="0"/>
                        <a:sym typeface="Helvetica Neue"/>
                      </a:endParaRPr>
                    </a:p>
                  </a:txBody>
                  <a:tcPr marL="50800" marR="50800" marT="50800" marB="5080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 b="0"/>
                      </a:pPr>
                      <a:endParaRPr kumimoji="0" lang="en-AU" sz="2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Helvetica Neue"/>
                        <a:cs typeface="Arial" panose="020B0604020202020204" pitchFamily="34" charset="0"/>
                        <a:sym typeface="Helvetica Neue"/>
                      </a:endParaRPr>
                    </a:p>
                  </a:txBody>
                  <a:tcPr marL="50800" marR="50800" marT="50800" marB="5080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 b="0"/>
                      </a:pPr>
                      <a:endParaRPr kumimoji="0" lang="en-AU" sz="2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Helvetica Neue"/>
                        <a:cs typeface="Arial" panose="020B0604020202020204" pitchFamily="34" charset="0"/>
                        <a:sym typeface="Helvetica Neue"/>
                      </a:endParaRPr>
                    </a:p>
                  </a:txBody>
                  <a:tcPr marL="50800" marR="50800" marT="50800" marB="5080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 b="0"/>
                      </a:pPr>
                      <a:endParaRPr kumimoji="0" lang="en-AU" sz="2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Helvetica Neue"/>
                        <a:cs typeface="Arial" panose="020B0604020202020204" pitchFamily="34" charset="0"/>
                        <a:sym typeface="Helvetica Neue"/>
                      </a:endParaRPr>
                    </a:p>
                  </a:txBody>
                  <a:tcPr marL="50800" marR="50800" marT="50800" marB="50800" anchor="ctr" horzOverflow="overflow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45884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 b="0"/>
                      </a:pPr>
                      <a:r>
                        <a:rPr kumimoji="0" lang="en-AU" sz="2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Helvetica Neue"/>
                          <a:cs typeface="Arial" panose="020B0604020202020204" pitchFamily="34" charset="0"/>
                          <a:sym typeface="Helvetica Neue Light"/>
                        </a:rPr>
                        <a:t>5</a:t>
                      </a:r>
                      <a:endParaRPr kumimoji="0" lang="en-AU" sz="2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Helvetica Neue"/>
                        <a:cs typeface="Arial" panose="020B0604020202020204" pitchFamily="34" charset="0"/>
                        <a:sym typeface="Helvetica Neue"/>
                      </a:endParaRPr>
                    </a:p>
                  </a:txBody>
                  <a:tcPr marL="50800" marR="50800" marT="50800" marB="5080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 b="0"/>
                      </a:pPr>
                      <a:endParaRPr kumimoji="0" lang="en-AU" sz="2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Helvetica Neue"/>
                        <a:cs typeface="Arial" panose="020B0604020202020204" pitchFamily="34" charset="0"/>
                        <a:sym typeface="Helvetica Neue"/>
                      </a:endParaRPr>
                    </a:p>
                  </a:txBody>
                  <a:tcPr marL="50800" marR="50800" marT="50800" marB="5080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 b="0"/>
                      </a:pPr>
                      <a:endParaRPr kumimoji="0" lang="en-AU" sz="2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Helvetica Neue"/>
                        <a:cs typeface="Arial" panose="020B0604020202020204" pitchFamily="34" charset="0"/>
                        <a:sym typeface="Helvetica Neue"/>
                      </a:endParaRPr>
                    </a:p>
                  </a:txBody>
                  <a:tcPr marL="50800" marR="50800" marT="50800" marB="5080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 b="0"/>
                      </a:pPr>
                      <a:endParaRPr kumimoji="0" lang="en-AU" sz="2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Helvetica Neue"/>
                        <a:cs typeface="Arial" panose="020B0604020202020204" pitchFamily="34" charset="0"/>
                        <a:sym typeface="Helvetica Neue"/>
                      </a:endParaRPr>
                    </a:p>
                  </a:txBody>
                  <a:tcPr marL="50800" marR="50800" marT="50800" marB="5080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 b="0"/>
                      </a:pPr>
                      <a:endParaRPr kumimoji="0" lang="en-AU" sz="2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Helvetica Neue"/>
                        <a:cs typeface="Arial" panose="020B0604020202020204" pitchFamily="34" charset="0"/>
                        <a:sym typeface="Helvetica Neue"/>
                      </a:endParaRPr>
                    </a:p>
                  </a:txBody>
                  <a:tcPr marL="50800" marR="50800" marT="50800" marB="50800" anchor="ctr" horzOverflow="overflow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45884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 b="0"/>
                      </a:pPr>
                      <a:r>
                        <a:rPr kumimoji="0" lang="en-AU" sz="2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Helvetica Neue"/>
                          <a:cs typeface="Arial" panose="020B0604020202020204" pitchFamily="34" charset="0"/>
                          <a:sym typeface="Helvetica Neue Light"/>
                        </a:rPr>
                        <a:t>6</a:t>
                      </a:r>
                      <a:endParaRPr kumimoji="0" lang="en-AU" sz="2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Helvetica Neue"/>
                        <a:cs typeface="Arial" panose="020B0604020202020204" pitchFamily="34" charset="0"/>
                        <a:sym typeface="Helvetica Neue"/>
                      </a:endParaRPr>
                    </a:p>
                  </a:txBody>
                  <a:tcPr marL="50800" marR="50800" marT="50800" marB="5080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 b="0"/>
                      </a:pPr>
                      <a:endParaRPr kumimoji="0" lang="en-AU" sz="2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Helvetica Neue"/>
                        <a:cs typeface="Arial" panose="020B0604020202020204" pitchFamily="34" charset="0"/>
                        <a:sym typeface="Helvetica Neue"/>
                      </a:endParaRPr>
                    </a:p>
                  </a:txBody>
                  <a:tcPr marL="50800" marR="50800" marT="50800" marB="5080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 b="0"/>
                      </a:pPr>
                      <a:endParaRPr kumimoji="0" lang="en-AU" sz="2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Helvetica Neue"/>
                        <a:cs typeface="Arial" panose="020B0604020202020204" pitchFamily="34" charset="0"/>
                        <a:sym typeface="Helvetica Neue"/>
                      </a:endParaRPr>
                    </a:p>
                  </a:txBody>
                  <a:tcPr marL="50800" marR="50800" marT="50800" marB="5080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 b="0"/>
                      </a:pPr>
                      <a:endParaRPr kumimoji="0" lang="en-AU" sz="2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Helvetica Neue"/>
                        <a:cs typeface="Arial" panose="020B0604020202020204" pitchFamily="34" charset="0"/>
                        <a:sym typeface="Helvetica Neue"/>
                      </a:endParaRPr>
                    </a:p>
                  </a:txBody>
                  <a:tcPr marL="50800" marR="50800" marT="50800" marB="5080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 b="0"/>
                      </a:pPr>
                      <a:endParaRPr kumimoji="0" lang="en-AU" sz="2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Helvetica Neue"/>
                        <a:cs typeface="Arial" panose="020B0604020202020204" pitchFamily="34" charset="0"/>
                        <a:sym typeface="Helvetica Neue"/>
                      </a:endParaRPr>
                    </a:p>
                  </a:txBody>
                  <a:tcPr marL="50800" marR="50800" marT="50800" marB="50800" anchor="ctr" horzOverflow="overflow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45884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 b="0"/>
                      </a:pPr>
                      <a:r>
                        <a:rPr kumimoji="0" lang="en-AU" sz="2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Helvetica Neue"/>
                          <a:cs typeface="Arial" panose="020B0604020202020204" pitchFamily="34" charset="0"/>
                          <a:sym typeface="Helvetica Neue Light"/>
                        </a:rPr>
                        <a:t>7</a:t>
                      </a:r>
                      <a:endParaRPr kumimoji="0" lang="en-AU" sz="2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Helvetica Neue"/>
                        <a:cs typeface="Arial" panose="020B0604020202020204" pitchFamily="34" charset="0"/>
                        <a:sym typeface="Helvetica Neue"/>
                      </a:endParaRPr>
                    </a:p>
                  </a:txBody>
                  <a:tcPr marL="50800" marR="50800" marT="50800" marB="5080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 b="0"/>
                      </a:pPr>
                      <a:endParaRPr kumimoji="0" lang="en-AU" sz="2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Helvetica Neue"/>
                        <a:cs typeface="Arial" panose="020B0604020202020204" pitchFamily="34" charset="0"/>
                        <a:sym typeface="Helvetica Neue"/>
                      </a:endParaRPr>
                    </a:p>
                  </a:txBody>
                  <a:tcPr marL="50800" marR="50800" marT="50800" marB="5080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 b="0"/>
                      </a:pPr>
                      <a:endParaRPr kumimoji="0" lang="en-AU" sz="2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Helvetica Neue"/>
                        <a:cs typeface="Arial" panose="020B0604020202020204" pitchFamily="34" charset="0"/>
                        <a:sym typeface="Helvetica Neue"/>
                      </a:endParaRPr>
                    </a:p>
                  </a:txBody>
                  <a:tcPr marL="50800" marR="50800" marT="50800" marB="5080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 b="0"/>
                      </a:pPr>
                      <a:endParaRPr kumimoji="0" lang="en-AU" sz="2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Helvetica Neue"/>
                        <a:cs typeface="Arial" panose="020B0604020202020204" pitchFamily="34" charset="0"/>
                        <a:sym typeface="Helvetica Neue"/>
                      </a:endParaRPr>
                    </a:p>
                  </a:txBody>
                  <a:tcPr marL="50800" marR="50800" marT="50800" marB="5080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 b="0"/>
                      </a:pPr>
                      <a:endParaRPr kumimoji="0" lang="en-AU" sz="2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Helvetica Neue"/>
                        <a:cs typeface="Arial" panose="020B0604020202020204" pitchFamily="34" charset="0"/>
                        <a:sym typeface="Helvetica Neue"/>
                      </a:endParaRPr>
                    </a:p>
                  </a:txBody>
                  <a:tcPr marL="50800" marR="50800" marT="50800" marB="50800" anchor="ctr" horzOverflow="overflow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845884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 b="0"/>
                      </a:pPr>
                      <a:r>
                        <a:rPr kumimoji="0" lang="en-AU" sz="2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Helvetica Neue"/>
                          <a:cs typeface="Arial" panose="020B0604020202020204" pitchFamily="34" charset="0"/>
                          <a:sym typeface="Helvetica Neue Light"/>
                        </a:rPr>
                        <a:t>8</a:t>
                      </a:r>
                      <a:endParaRPr kumimoji="0" lang="en-AU" sz="2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Helvetica Neue"/>
                        <a:cs typeface="Arial" panose="020B0604020202020204" pitchFamily="34" charset="0"/>
                        <a:sym typeface="Helvetica Neue"/>
                      </a:endParaRPr>
                    </a:p>
                  </a:txBody>
                  <a:tcPr marL="50800" marR="50800" marT="50800" marB="5080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 b="0"/>
                      </a:pPr>
                      <a:endParaRPr kumimoji="0" lang="en-AU" sz="2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Helvetica Neue"/>
                        <a:cs typeface="Arial" panose="020B0604020202020204" pitchFamily="34" charset="0"/>
                        <a:sym typeface="Helvetica Neue"/>
                      </a:endParaRPr>
                    </a:p>
                  </a:txBody>
                  <a:tcPr marL="50800" marR="50800" marT="50800" marB="5080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 b="0"/>
                      </a:pPr>
                      <a:endParaRPr kumimoji="0" lang="en-AU" sz="2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Helvetica Neue"/>
                        <a:cs typeface="Arial" panose="020B0604020202020204" pitchFamily="34" charset="0"/>
                        <a:sym typeface="Helvetica Neue"/>
                      </a:endParaRPr>
                    </a:p>
                  </a:txBody>
                  <a:tcPr marL="50800" marR="50800" marT="50800" marB="5080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 b="0"/>
                      </a:pPr>
                      <a:endParaRPr kumimoji="0" lang="en-AU" sz="2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Helvetica Neue"/>
                        <a:cs typeface="Arial" panose="020B0604020202020204" pitchFamily="34" charset="0"/>
                        <a:sym typeface="Helvetica Neue"/>
                      </a:endParaRPr>
                    </a:p>
                  </a:txBody>
                  <a:tcPr marL="50800" marR="50800" marT="50800" marB="5080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 b="0"/>
                      </a:pPr>
                      <a:endParaRPr kumimoji="0" lang="en-AU" sz="2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Helvetica Neue"/>
                        <a:cs typeface="Arial" panose="020B0604020202020204" pitchFamily="34" charset="0"/>
                        <a:sym typeface="Helvetica Neue"/>
                      </a:endParaRPr>
                    </a:p>
                  </a:txBody>
                  <a:tcPr marL="50800" marR="50800" marT="50800" marB="50800" anchor="ctr" horzOverflow="overflow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845884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 b="0"/>
                      </a:pPr>
                      <a:r>
                        <a:rPr kumimoji="0" lang="en-AU" sz="2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Helvetica Neue"/>
                          <a:cs typeface="Arial" panose="020B0604020202020204" pitchFamily="34" charset="0"/>
                          <a:sym typeface="Helvetica Neue Light"/>
                        </a:rPr>
                        <a:t>9</a:t>
                      </a:r>
                      <a:endParaRPr kumimoji="0" lang="en-AU" sz="2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Helvetica Neue"/>
                        <a:cs typeface="Arial" panose="020B0604020202020204" pitchFamily="34" charset="0"/>
                        <a:sym typeface="Helvetica Neue"/>
                      </a:endParaRPr>
                    </a:p>
                  </a:txBody>
                  <a:tcPr marL="50800" marR="50800" marT="50800" marB="5080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 b="0"/>
                      </a:pPr>
                      <a:endParaRPr kumimoji="0" lang="en-AU" sz="2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Helvetica Neue"/>
                        <a:cs typeface="Arial" panose="020B0604020202020204" pitchFamily="34" charset="0"/>
                        <a:sym typeface="Helvetica Neue"/>
                      </a:endParaRPr>
                    </a:p>
                  </a:txBody>
                  <a:tcPr marL="50800" marR="50800" marT="50800" marB="5080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 b="0"/>
                      </a:pPr>
                      <a:endParaRPr kumimoji="0" lang="en-AU" sz="2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Helvetica Neue"/>
                        <a:cs typeface="Arial" panose="020B0604020202020204" pitchFamily="34" charset="0"/>
                        <a:sym typeface="Helvetica Neue"/>
                      </a:endParaRPr>
                    </a:p>
                  </a:txBody>
                  <a:tcPr marL="50800" marR="50800" marT="50800" marB="5080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 b="0"/>
                      </a:pPr>
                      <a:endParaRPr kumimoji="0" lang="en-AU" sz="2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Helvetica Neue"/>
                        <a:cs typeface="Arial" panose="020B0604020202020204" pitchFamily="34" charset="0"/>
                        <a:sym typeface="Helvetica Neue"/>
                      </a:endParaRPr>
                    </a:p>
                  </a:txBody>
                  <a:tcPr marL="50800" marR="50800" marT="50800" marB="5080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 b="0"/>
                      </a:pPr>
                      <a:endParaRPr kumimoji="0" lang="en-AU" sz="2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Helvetica Neue"/>
                        <a:cs typeface="Arial" panose="020B0604020202020204" pitchFamily="34" charset="0"/>
                        <a:sym typeface="Helvetica Neue"/>
                      </a:endParaRPr>
                    </a:p>
                  </a:txBody>
                  <a:tcPr marL="50800" marR="50800" marT="50800" marB="50800" anchor="ctr" horzOverflow="overflow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845884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 b="0"/>
                      </a:pPr>
                      <a:r>
                        <a:rPr kumimoji="0" lang="en-AU" sz="2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Helvetica Neue"/>
                          <a:cs typeface="Arial" panose="020B0604020202020204" pitchFamily="34" charset="0"/>
                          <a:sym typeface="Helvetica Neue Light"/>
                        </a:rPr>
                        <a:t>10</a:t>
                      </a:r>
                      <a:endParaRPr kumimoji="0" lang="en-AU" sz="2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Helvetica Neue"/>
                        <a:cs typeface="Arial" panose="020B0604020202020204" pitchFamily="34" charset="0"/>
                        <a:sym typeface="Helvetica Neue"/>
                      </a:endParaRPr>
                    </a:p>
                  </a:txBody>
                  <a:tcPr marL="50800" marR="50800" marT="50800" marB="5080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 b="0"/>
                      </a:pPr>
                      <a:endParaRPr kumimoji="0" lang="en-AU" sz="2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Helvetica Neue"/>
                        <a:cs typeface="Arial" panose="020B0604020202020204" pitchFamily="34" charset="0"/>
                        <a:sym typeface="Helvetica Neue"/>
                      </a:endParaRPr>
                    </a:p>
                  </a:txBody>
                  <a:tcPr marL="50800" marR="50800" marT="50800" marB="5080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 b="0"/>
                      </a:pPr>
                      <a:endParaRPr kumimoji="0" lang="en-AU" sz="2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Helvetica Neue"/>
                        <a:cs typeface="Arial" panose="020B0604020202020204" pitchFamily="34" charset="0"/>
                        <a:sym typeface="Helvetica Neue"/>
                      </a:endParaRPr>
                    </a:p>
                  </a:txBody>
                  <a:tcPr marL="50800" marR="50800" marT="50800" marB="5080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 b="0"/>
                      </a:pPr>
                      <a:endParaRPr kumimoji="0" lang="en-AU" sz="2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Helvetica Neue"/>
                        <a:cs typeface="Arial" panose="020B0604020202020204" pitchFamily="34" charset="0"/>
                        <a:sym typeface="Helvetica Neue"/>
                      </a:endParaRPr>
                    </a:p>
                  </a:txBody>
                  <a:tcPr marL="50800" marR="50800" marT="50800" marB="5080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 b="0"/>
                      </a:pPr>
                      <a:endParaRPr kumimoji="0" lang="en-AU" sz="2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Helvetica Neue"/>
                        <a:cs typeface="Arial" panose="020B0604020202020204" pitchFamily="34" charset="0"/>
                        <a:sym typeface="Helvetica Neue"/>
                      </a:endParaRPr>
                    </a:p>
                  </a:txBody>
                  <a:tcPr marL="50800" marR="50800" marT="50800" marB="50800" anchor="ctr" horzOverflow="overflow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AC710F07-1A3E-2FCE-64F3-C67D8C6C07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1042263"/>
              </p:ext>
            </p:extLst>
          </p:nvPr>
        </p:nvGraphicFramePr>
        <p:xfrm>
          <a:off x="871870" y="582895"/>
          <a:ext cx="15842511" cy="58048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70608">
                  <a:extLst>
                    <a:ext uri="{9D8B030D-6E8A-4147-A177-3AD203B41FA5}">
                      <a16:colId xmlns:a16="http://schemas.microsoft.com/office/drawing/2014/main" val="834659853"/>
                    </a:ext>
                  </a:extLst>
                </a:gridCol>
                <a:gridCol w="12671903">
                  <a:extLst>
                    <a:ext uri="{9D8B030D-6E8A-4147-A177-3AD203B41FA5}">
                      <a16:colId xmlns:a16="http://schemas.microsoft.com/office/drawing/2014/main" val="2728939761"/>
                    </a:ext>
                  </a:extLst>
                </a:gridCol>
              </a:tblGrid>
              <a:tr h="580483">
                <a:tc>
                  <a:txBody>
                    <a:bodyPr/>
                    <a:lstStyle/>
                    <a:p>
                      <a:r>
                        <a:rPr lang="en-AU" b="1" dirty="0"/>
                        <a:t>APPLICANT NAME</a:t>
                      </a:r>
                      <a:r>
                        <a:rPr lang="en-AU" dirty="0"/>
                        <a:t>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AU" dirty="0"/>
                        <a:t>(enter your preferred name)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3068378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DBF72848-E848-CE3D-DA5C-9515C16B53E1}"/>
              </a:ext>
            </a:extLst>
          </p:cNvPr>
          <p:cNvSpPr txBox="1"/>
          <p:nvPr/>
        </p:nvSpPr>
        <p:spPr>
          <a:xfrm>
            <a:off x="878959" y="11626468"/>
            <a:ext cx="22626082" cy="97526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71437" tIns="71437" rIns="71437" bIns="71437" numCol="1" spcCol="38100" rtlCol="0" anchor="ctr">
            <a:spAutoFit/>
          </a:bodyPr>
          <a:lstStyle/>
          <a:p>
            <a:pPr algn="l"/>
            <a:r>
              <a:rPr lang="en-AU" sz="2200" b="0" i="0" u="none" strike="noStrike" cap="none" spc="0" baseline="0" dirty="0">
                <a:ln>
                  <a:noFill/>
                </a:ln>
                <a:solidFill>
                  <a:srgbClr val="000000"/>
                </a:solidFill>
                <a:uFillTx/>
                <a:latin typeface="Arial" panose="020B0604020202020204" pitchFamily="34" charset="0"/>
                <a:cs typeface="Arial" panose="020B0604020202020204" pitchFamily="34" charset="0"/>
                <a:sym typeface="Helvetica Neue Light"/>
              </a:rPr>
              <a:t>If any works involve collaboration, please provide information on your role in the work’s production:</a:t>
            </a:r>
          </a:p>
          <a:p>
            <a:pPr marL="0" marR="0" indent="0" algn="ctr" defTabSz="82153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AU" sz="32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2D26D25-C5D9-36AB-DDE0-2109161D07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83144" y="644236"/>
            <a:ext cx="15609094" cy="12510655"/>
          </a:xfrm>
          <a:ln>
            <a:solidFill>
              <a:schemeClr val="tx1"/>
            </a:solidFill>
          </a:ln>
        </p:spPr>
        <p:txBody>
          <a:bodyPr>
            <a:normAutofit fontScale="85000" lnSpcReduction="10000"/>
          </a:bodyPr>
          <a:lstStyle/>
          <a:p>
            <a:r>
              <a:rPr lang="en-US" sz="4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A maximum of TEN examples of an applicant’s work can be submitted</a:t>
            </a:r>
            <a:endParaRPr lang="en-AU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r>
              <a:rPr lang="en-US" sz="4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A maximum of THREE moving image excerpts can be submitted, which contribute to the combined maximum of ten examples</a:t>
            </a:r>
            <a:endParaRPr lang="en-AU" dirty="0"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r>
              <a:rPr lang="en-US" sz="4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The total overall size of the PowerPoint file must not exceed 5 megabytes</a:t>
            </a:r>
            <a:endParaRPr lang="en-AU" dirty="0"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r>
              <a:rPr lang="en-US" sz="4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Applicants should resize images BEFORE inserting them into the PowerPoint template</a:t>
            </a:r>
            <a:endParaRPr lang="en-AU" dirty="0"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r>
              <a:rPr lang="en-US" sz="4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Each slide should only contain one image OR one URL for a moving image file</a:t>
            </a:r>
            <a:endParaRPr lang="en-AU" dirty="0"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r>
              <a:rPr lang="en-US" sz="4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Moving image files must be uploaded to </a:t>
            </a:r>
            <a:br>
              <a:rPr lang="en-US" sz="4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</a:br>
            <a:r>
              <a:rPr lang="en-US" sz="4400" dirty="0">
                <a:solidFill>
                  <a:schemeClr val="accent1">
                    <a:lumMod val="7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https://app.ezfiledrop.com/365190/samstag-scholarships </a:t>
            </a:r>
            <a:br>
              <a:rPr lang="en-US" sz="4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</a:br>
            <a:r>
              <a:rPr lang="en-US" sz="4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and the resulting URL included in the PowerPoint slides</a:t>
            </a:r>
            <a:endParaRPr lang="en-AU" dirty="0"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r>
              <a:rPr lang="en-US" sz="4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See </a:t>
            </a:r>
            <a:r>
              <a:rPr lang="en-US" sz="4400" dirty="0">
                <a:solidFill>
                  <a:schemeClr val="accent1">
                    <a:lumMod val="7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Guidelines for Applicants</a:t>
            </a:r>
            <a:r>
              <a:rPr lang="en-US" sz="4400" dirty="0">
                <a:solidFill>
                  <a:schemeClr val="accent1">
                    <a:lumMod val="7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 </a:t>
            </a:r>
            <a:r>
              <a:rPr lang="en-US" sz="4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– Guidelines 5 and 6 for further assistance in using this PowerPoint template</a:t>
            </a:r>
          </a:p>
          <a:p>
            <a:r>
              <a:rPr lang="en-US" dirty="0"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D</a:t>
            </a:r>
            <a:r>
              <a:rPr lang="en-US" sz="4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elete this text box before inserting your image or URL</a:t>
            </a:r>
            <a:endParaRPr kumimoji="0" lang="en-AU" sz="44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406455417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3331221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16551997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36575093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29704070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51276484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72135263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7" tIns="71437" rIns="71437" bIns="71437" numCol="1" spcCol="38100" rtlCol="0" anchor="ctr">
        <a:spAutoFit/>
      </a:bodyPr>
      <a:lstStyle>
        <a:defPPr marL="0" marR="0" indent="0" algn="ctr" defTabSz="8215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7" tIns="71437" rIns="71437" bIns="71437" numCol="1" spcCol="38100" rtlCol="0" anchor="ctr">
        <a:spAutoFit/>
      </a:bodyPr>
      <a:lstStyle>
        <a:defPPr marL="0" marR="0" indent="0" algn="ctr" defTabSz="8215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7" tIns="71437" rIns="71437" bIns="71437" numCol="1" spcCol="38100" rtlCol="0" anchor="ctr">
        <a:spAutoFit/>
      </a:bodyPr>
      <a:lstStyle>
        <a:defPPr marL="0" marR="0" indent="0" algn="ctr" defTabSz="8215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7" tIns="71437" rIns="71437" bIns="71437" numCol="1" spcCol="38100" rtlCol="0" anchor="ctr">
        <a:spAutoFit/>
      </a:bodyPr>
      <a:lstStyle>
        <a:defPPr marL="0" marR="0" indent="0" algn="ctr" defTabSz="8215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210</Words>
  <Application>Microsoft Office PowerPoint</Application>
  <PresentationFormat>Custom</PresentationFormat>
  <Paragraphs>30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Aptos</vt:lpstr>
      <vt:lpstr>Arial</vt:lpstr>
      <vt:lpstr>Helvetica Light</vt:lpstr>
      <vt:lpstr>Helvetica Neue</vt:lpstr>
      <vt:lpstr>Helvetica Neue Light</vt:lpstr>
      <vt:lpstr>Helvetica Neue Medium</vt:lpstr>
      <vt:lpstr>Helvetica Neue Thin</vt:lpstr>
      <vt:lpstr>White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Karen Devenport</dc:creator>
  <cp:lastModifiedBy>Karen Devenport</cp:lastModifiedBy>
  <cp:revision>26</cp:revision>
  <cp:lastPrinted>2019-02-13T08:23:00Z</cp:lastPrinted>
  <dcterms:modified xsi:type="dcterms:W3CDTF">2025-04-01T00:28:42Z</dcterms:modified>
</cp:coreProperties>
</file>